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61"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1B49C3-82C0-4C65-A9DA-33BA953C1347}" type="datetimeFigureOut">
              <a:rPr lang="pt-PT" smtClean="0"/>
              <a:t>10-11-2011</a:t>
            </a:fld>
            <a:endParaRPr lang="pt-P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A7344-4C70-4166-98A4-C44AA241D614}" type="slidenum">
              <a:rPr lang="pt-PT" smtClean="0"/>
              <a:t>‹#›</a:t>
            </a:fld>
            <a:endParaRPr lang="pt-PT"/>
          </a:p>
        </p:txBody>
      </p:sp>
    </p:spTree>
    <p:extLst>
      <p:ext uri="{BB962C8B-B14F-4D97-AF65-F5344CB8AC3E}">
        <p14:creationId xmlns:p14="http://schemas.microsoft.com/office/powerpoint/2010/main" val="174048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3E3A7344-4C70-4166-98A4-C44AA241D614}" type="slidenum">
              <a:rPr lang="pt-PT" smtClean="0"/>
              <a:t>5</a:t>
            </a:fld>
            <a:endParaRPr lang="pt-PT"/>
          </a:p>
        </p:txBody>
      </p:sp>
    </p:spTree>
    <p:extLst>
      <p:ext uri="{BB962C8B-B14F-4D97-AF65-F5344CB8AC3E}">
        <p14:creationId xmlns:p14="http://schemas.microsoft.com/office/powerpoint/2010/main" val="2760706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650C6CD-700C-4DD0-A084-8016D25C763E}" type="datetimeFigureOut">
              <a:rPr lang="pt-PT" smtClean="0"/>
              <a:t>10-11-2011</a:t>
            </a:fld>
            <a:endParaRPr lang="pt-PT"/>
          </a:p>
        </p:txBody>
      </p:sp>
      <p:sp>
        <p:nvSpPr>
          <p:cNvPr id="19" name="Footer Placeholder 18"/>
          <p:cNvSpPr>
            <a:spLocks noGrp="1"/>
          </p:cNvSpPr>
          <p:nvPr>
            <p:ph type="ftr" sz="quarter" idx="11"/>
          </p:nvPr>
        </p:nvSpPr>
        <p:spPr/>
        <p:txBody>
          <a:bodyPr/>
          <a:lstStyle/>
          <a:p>
            <a:endParaRPr lang="pt-PT"/>
          </a:p>
        </p:txBody>
      </p:sp>
      <p:sp>
        <p:nvSpPr>
          <p:cNvPr id="27" name="Slide Number Placeholder 26"/>
          <p:cNvSpPr>
            <a:spLocks noGrp="1"/>
          </p:cNvSpPr>
          <p:nvPr>
            <p:ph type="sldNum" sz="quarter" idx="12"/>
          </p:nvPr>
        </p:nvSpPr>
        <p:spPr/>
        <p:txBody>
          <a:bodyPr/>
          <a:lstStyle/>
          <a:p>
            <a:fld id="{5E3C07FD-F082-4EB6-A09D-8CD1BA2596AB}" type="slidenum">
              <a:rPr lang="pt-PT" smtClean="0"/>
              <a:t>‹#›</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50C6CD-700C-4DD0-A084-8016D25C763E}" type="datetimeFigureOut">
              <a:rPr lang="pt-PT" smtClean="0"/>
              <a:t>10-11-2011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E3C07FD-F082-4EB6-A09D-8CD1BA2596AB}" type="slidenum">
              <a:rPr lang="pt-PT" smtClean="0"/>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50C6CD-700C-4DD0-A084-8016D25C763E}" type="datetimeFigureOut">
              <a:rPr lang="pt-PT" smtClean="0"/>
              <a:t>10-11-2011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E3C07FD-F082-4EB6-A09D-8CD1BA2596AB}" type="slidenum">
              <a:rPr lang="pt-PT" smtClean="0"/>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50C6CD-700C-4DD0-A084-8016D25C763E}" type="datetimeFigureOut">
              <a:rPr lang="pt-PT" smtClean="0"/>
              <a:t>10-11-2011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E3C07FD-F082-4EB6-A09D-8CD1BA2596AB}" type="slidenum">
              <a:rPr lang="pt-PT" smtClean="0"/>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650C6CD-700C-4DD0-A084-8016D25C763E}" type="datetimeFigureOut">
              <a:rPr lang="pt-PT" smtClean="0"/>
              <a:t>10-11-2011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E3C07FD-F082-4EB6-A09D-8CD1BA2596AB}" type="slidenum">
              <a:rPr lang="pt-PT" smtClean="0"/>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50C6CD-700C-4DD0-A084-8016D25C763E}" type="datetimeFigureOut">
              <a:rPr lang="pt-PT" smtClean="0"/>
              <a:t>10-11-2011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5E3C07FD-F082-4EB6-A09D-8CD1BA2596AB}" type="slidenum">
              <a:rPr lang="pt-PT" smtClean="0"/>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650C6CD-700C-4DD0-A084-8016D25C763E}" type="datetimeFigureOut">
              <a:rPr lang="pt-PT" smtClean="0"/>
              <a:t>10-11-2011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5E3C07FD-F082-4EB6-A09D-8CD1BA2596AB}" type="slidenum">
              <a:rPr lang="pt-PT" smtClean="0"/>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50C6CD-700C-4DD0-A084-8016D25C763E}" type="datetimeFigureOut">
              <a:rPr lang="pt-PT" smtClean="0"/>
              <a:t>10-11-2011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5E3C07FD-F082-4EB6-A09D-8CD1BA2596AB}" type="slidenum">
              <a:rPr lang="pt-PT" smtClean="0"/>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0C6CD-700C-4DD0-A084-8016D25C763E}" type="datetimeFigureOut">
              <a:rPr lang="pt-PT" smtClean="0"/>
              <a:t>10-11-2011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5E3C07FD-F082-4EB6-A09D-8CD1BA2596AB}" type="slidenum">
              <a:rPr lang="pt-PT" smtClean="0"/>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50C6CD-700C-4DD0-A084-8016D25C763E}" type="datetimeFigureOut">
              <a:rPr lang="pt-PT" smtClean="0"/>
              <a:t>10-11-2011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5E3C07FD-F082-4EB6-A09D-8CD1BA2596AB}" type="slidenum">
              <a:rPr lang="pt-PT" smtClean="0"/>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650C6CD-700C-4DD0-A084-8016D25C763E}" type="datetimeFigureOut">
              <a:rPr lang="pt-PT" smtClean="0"/>
              <a:t>10-11-2011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a:xfrm>
            <a:off x="8077200" y="6356350"/>
            <a:ext cx="609600" cy="365125"/>
          </a:xfrm>
        </p:spPr>
        <p:txBody>
          <a:bodyPr/>
          <a:lstStyle/>
          <a:p>
            <a:fld id="{5E3C07FD-F082-4EB6-A09D-8CD1BA2596AB}" type="slidenum">
              <a:rPr lang="pt-PT" smtClean="0"/>
              <a:t>‹#›</a:t>
            </a:fld>
            <a:endParaRPr lang="pt-PT"/>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650C6CD-700C-4DD0-A084-8016D25C763E}" type="datetimeFigureOut">
              <a:rPr lang="pt-PT" smtClean="0"/>
              <a:t>10-11-2011</a:t>
            </a:fld>
            <a:endParaRPr lang="pt-PT"/>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PT"/>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E3C07FD-F082-4EB6-A09D-8CD1BA2596AB}" type="slidenum">
              <a:rPr lang="pt-PT" smtClean="0"/>
              <a:t>‹#›</a:t>
            </a:fld>
            <a:endParaRPr lang="pt-PT"/>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wiki/Image:Alan_Turing.jp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1340768"/>
            <a:ext cx="6552728" cy="1323439"/>
          </a:xfrm>
          <a:prstGeom prst="rect">
            <a:avLst/>
          </a:prstGeom>
          <a:noFill/>
        </p:spPr>
        <p:txBody>
          <a:bodyPr wrap="square" rtlCol="0">
            <a:spAutoFit/>
          </a:bodyPr>
          <a:lstStyle/>
          <a:p>
            <a:pPr algn="ctr"/>
            <a:r>
              <a:rPr lang="pt-PT" sz="8000" u="sng" dirty="0" smtClean="0">
                <a:latin typeface="Aharoni" pitchFamily="2" charset="-79"/>
                <a:cs typeface="Aharoni" pitchFamily="2" charset="-79"/>
              </a:rPr>
              <a:t>GC – MLAG I</a:t>
            </a:r>
            <a:endParaRPr lang="pt-PT" sz="8000" u="sng" dirty="0">
              <a:latin typeface="Aharoni" pitchFamily="2" charset="-79"/>
              <a:cs typeface="Aharoni" pitchFamily="2" charset="-79"/>
            </a:endParaRPr>
          </a:p>
        </p:txBody>
      </p:sp>
      <p:sp>
        <p:nvSpPr>
          <p:cNvPr id="9" name="TextBox 8"/>
          <p:cNvSpPr txBox="1"/>
          <p:nvPr/>
        </p:nvSpPr>
        <p:spPr>
          <a:xfrm>
            <a:off x="791580" y="3068960"/>
            <a:ext cx="7632848" cy="861774"/>
          </a:xfrm>
          <a:prstGeom prst="rect">
            <a:avLst/>
          </a:prstGeom>
          <a:noFill/>
        </p:spPr>
        <p:txBody>
          <a:bodyPr wrap="square" rtlCol="0">
            <a:spAutoFit/>
          </a:bodyPr>
          <a:lstStyle/>
          <a:p>
            <a:pPr algn="ctr"/>
            <a:r>
              <a:rPr lang="pt-PT" sz="2500" u="sng" dirty="0" smtClean="0">
                <a:latin typeface="Arial" pitchFamily="34" charset="0"/>
                <a:cs typeface="Arial" pitchFamily="34" charset="0"/>
              </a:rPr>
              <a:t>Paul Churchland’s Call for a Paradigm Shift in Cognitive Science</a:t>
            </a:r>
            <a:endParaRPr lang="pt-PT" sz="2500" u="sng" dirty="0">
              <a:latin typeface="Arial" pitchFamily="34" charset="0"/>
              <a:cs typeface="Arial" pitchFamily="34" charset="0"/>
            </a:endParaRPr>
          </a:p>
        </p:txBody>
      </p:sp>
      <p:sp>
        <p:nvSpPr>
          <p:cNvPr id="10" name="TextBox 9"/>
          <p:cNvSpPr txBox="1"/>
          <p:nvPr/>
        </p:nvSpPr>
        <p:spPr>
          <a:xfrm>
            <a:off x="2864214" y="4224331"/>
            <a:ext cx="3528392" cy="369332"/>
          </a:xfrm>
          <a:prstGeom prst="rect">
            <a:avLst/>
          </a:prstGeom>
          <a:noFill/>
        </p:spPr>
        <p:txBody>
          <a:bodyPr wrap="square" rtlCol="0">
            <a:spAutoFit/>
          </a:bodyPr>
          <a:lstStyle/>
          <a:p>
            <a:pPr algn="ctr"/>
            <a:r>
              <a:rPr lang="pt-PT" dirty="0" smtClean="0">
                <a:latin typeface="Arial" pitchFamily="34" charset="0"/>
                <a:cs typeface="Arial" pitchFamily="34" charset="0"/>
              </a:rPr>
              <a:t>Daniel Ramalho</a:t>
            </a:r>
          </a:p>
        </p:txBody>
      </p:sp>
      <p:sp>
        <p:nvSpPr>
          <p:cNvPr id="12" name="TextBox 11"/>
          <p:cNvSpPr txBox="1"/>
          <p:nvPr/>
        </p:nvSpPr>
        <p:spPr>
          <a:xfrm>
            <a:off x="2864214" y="4869160"/>
            <a:ext cx="3528392" cy="646331"/>
          </a:xfrm>
          <a:prstGeom prst="rect">
            <a:avLst/>
          </a:prstGeom>
          <a:noFill/>
        </p:spPr>
        <p:txBody>
          <a:bodyPr wrap="square" rtlCol="0">
            <a:spAutoFit/>
          </a:bodyPr>
          <a:lstStyle/>
          <a:p>
            <a:pPr algn="ctr"/>
            <a:r>
              <a:rPr lang="pt-PT" dirty="0" smtClean="0">
                <a:latin typeface="Agency FB" pitchFamily="34" charset="0"/>
              </a:rPr>
              <a:t>Philosophy of Language Institute</a:t>
            </a:r>
          </a:p>
          <a:p>
            <a:pPr algn="ctr"/>
            <a:r>
              <a:rPr lang="pt-PT" dirty="0" smtClean="0">
                <a:latin typeface="Agency FB" pitchFamily="34" charset="0"/>
              </a:rPr>
              <a:t>New University of Lisbon</a:t>
            </a:r>
            <a:endParaRPr lang="pt-PT" dirty="0">
              <a:latin typeface="Agency FB" pitchFamily="34" charset="0"/>
            </a:endParaRPr>
          </a:p>
        </p:txBody>
      </p:sp>
    </p:spTree>
    <p:extLst>
      <p:ext uri="{BB962C8B-B14F-4D97-AF65-F5344CB8AC3E}">
        <p14:creationId xmlns:p14="http://schemas.microsoft.com/office/powerpoint/2010/main" val="1619120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85" y="980728"/>
            <a:ext cx="7200800" cy="4780105"/>
          </a:xfrm>
          <a:prstGeom prst="rect">
            <a:avLst/>
          </a:prstGeom>
        </p:spPr>
      </p:pic>
      <p:sp>
        <p:nvSpPr>
          <p:cNvPr id="5" name="TextBox 4"/>
          <p:cNvSpPr txBox="1"/>
          <p:nvPr/>
        </p:nvSpPr>
        <p:spPr>
          <a:xfrm>
            <a:off x="2103709" y="5969160"/>
            <a:ext cx="4968552" cy="369332"/>
          </a:xfrm>
          <a:prstGeom prst="rect">
            <a:avLst/>
          </a:prstGeom>
          <a:noFill/>
        </p:spPr>
        <p:txBody>
          <a:bodyPr wrap="square" rtlCol="0">
            <a:spAutoFit/>
          </a:bodyPr>
          <a:lstStyle/>
          <a:p>
            <a:pPr algn="ctr"/>
            <a:r>
              <a:rPr lang="pt-PT" dirty="0" smtClean="0">
                <a:latin typeface="Arial" pitchFamily="34" charset="0"/>
                <a:cs typeface="Arial" pitchFamily="34" charset="0"/>
              </a:rPr>
              <a:t>Activation vector transformation</a:t>
            </a:r>
            <a:endParaRPr lang="pt-PT" dirty="0">
              <a:latin typeface="Arial" pitchFamily="34" charset="0"/>
              <a:cs typeface="Arial" pitchFamily="34" charset="0"/>
            </a:endParaRPr>
          </a:p>
        </p:txBody>
      </p:sp>
    </p:spTree>
    <p:extLst>
      <p:ext uri="{BB962C8B-B14F-4D97-AF65-F5344CB8AC3E}">
        <p14:creationId xmlns:p14="http://schemas.microsoft.com/office/powerpoint/2010/main" val="1010250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124744"/>
            <a:ext cx="7976377" cy="4394670"/>
          </a:xfrm>
          <a:prstGeom prst="rect">
            <a:avLst/>
          </a:prstGeom>
        </p:spPr>
      </p:pic>
      <p:sp>
        <p:nvSpPr>
          <p:cNvPr id="5" name="TextBox 4"/>
          <p:cNvSpPr txBox="1"/>
          <p:nvPr/>
        </p:nvSpPr>
        <p:spPr>
          <a:xfrm>
            <a:off x="2267744" y="5718530"/>
            <a:ext cx="5256584" cy="369332"/>
          </a:xfrm>
          <a:prstGeom prst="rect">
            <a:avLst/>
          </a:prstGeom>
          <a:noFill/>
        </p:spPr>
        <p:txBody>
          <a:bodyPr wrap="square" rtlCol="0">
            <a:spAutoFit/>
          </a:bodyPr>
          <a:lstStyle/>
          <a:p>
            <a:pPr algn="ctr"/>
            <a:r>
              <a:rPr lang="pt-PT" dirty="0" smtClean="0">
                <a:latin typeface="Arial" pitchFamily="34" charset="0"/>
                <a:cs typeface="Arial" pitchFamily="34" charset="0"/>
              </a:rPr>
              <a:t>Vector coding in an elementary network</a:t>
            </a:r>
            <a:endParaRPr lang="pt-PT" dirty="0">
              <a:latin typeface="Arial" pitchFamily="34" charset="0"/>
              <a:cs typeface="Arial" pitchFamily="34" charset="0"/>
            </a:endParaRPr>
          </a:p>
        </p:txBody>
      </p:sp>
    </p:spTree>
    <p:extLst>
      <p:ext uri="{BB962C8B-B14F-4D97-AF65-F5344CB8AC3E}">
        <p14:creationId xmlns:p14="http://schemas.microsoft.com/office/powerpoint/2010/main" val="62444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690" y="1628800"/>
            <a:ext cx="2915816" cy="4192563"/>
          </a:xfrm>
          <a:prstGeom prst="rect">
            <a:avLst/>
          </a:prstGeom>
        </p:spPr>
      </p:pic>
      <p:sp>
        <p:nvSpPr>
          <p:cNvPr id="8" name="TextBox 7"/>
          <p:cNvSpPr txBox="1"/>
          <p:nvPr/>
        </p:nvSpPr>
        <p:spPr>
          <a:xfrm>
            <a:off x="251520" y="1844824"/>
            <a:ext cx="5328592" cy="3416320"/>
          </a:xfrm>
          <a:prstGeom prst="rect">
            <a:avLst/>
          </a:prstGeom>
          <a:noFill/>
        </p:spPr>
        <p:txBody>
          <a:bodyPr wrap="square" rtlCol="0">
            <a:spAutoFit/>
          </a:bodyPr>
          <a:lstStyle/>
          <a:p>
            <a:pPr algn="just">
              <a:lnSpc>
                <a:spcPct val="150000"/>
              </a:lnSpc>
            </a:pPr>
            <a:r>
              <a:rPr lang="en-US" dirty="0" smtClean="0">
                <a:latin typeface="Arial" pitchFamily="34" charset="0"/>
                <a:cs typeface="Arial" pitchFamily="34" charset="0"/>
              </a:rPr>
              <a:t>‘The brain is a </a:t>
            </a:r>
            <a:r>
              <a:rPr lang="en-US" dirty="0">
                <a:latin typeface="Arial" pitchFamily="34" charset="0"/>
                <a:cs typeface="Arial" pitchFamily="34" charset="0"/>
              </a:rPr>
              <a:t>massively parallel vector processor, […] a </a:t>
            </a:r>
            <a:r>
              <a:rPr lang="en-US" dirty="0" err="1">
                <a:latin typeface="Arial" pitchFamily="34" charset="0"/>
                <a:cs typeface="Arial" pitchFamily="34" charset="0"/>
              </a:rPr>
              <a:t>nonserial</a:t>
            </a:r>
            <a:r>
              <a:rPr lang="en-US" dirty="0">
                <a:latin typeface="Arial" pitchFamily="34" charset="0"/>
                <a:cs typeface="Arial" pitchFamily="34" charset="0"/>
              </a:rPr>
              <a:t>, </a:t>
            </a:r>
            <a:r>
              <a:rPr lang="en-US" dirty="0" err="1">
                <a:latin typeface="Arial" pitchFamily="34" charset="0"/>
                <a:cs typeface="Arial" pitchFamily="34" charset="0"/>
              </a:rPr>
              <a:t>nondigital</a:t>
            </a:r>
            <a:r>
              <a:rPr lang="en-US" dirty="0">
                <a:latin typeface="Arial" pitchFamily="34" charset="0"/>
                <a:cs typeface="Arial" pitchFamily="34" charset="0"/>
              </a:rPr>
              <a:t> computer that transforms high-dimensional input vectors (namely, the pattern of activation-levels across a large population of neurons) into output vectors (patters of activation across a downstream population of neurons), which ultimately control the body’s muscle system</a:t>
            </a:r>
            <a:r>
              <a:rPr lang="en-US" dirty="0" smtClean="0">
                <a:latin typeface="Arial" pitchFamily="34" charset="0"/>
                <a:cs typeface="Arial" pitchFamily="34" charset="0"/>
              </a:rPr>
              <a:t>.’ (Churchland, 2006)</a:t>
            </a:r>
            <a:endParaRPr lang="pt-PT" dirty="0">
              <a:latin typeface="Arial" pitchFamily="34" charset="0"/>
              <a:cs typeface="Arial" pitchFamily="34" charset="0"/>
            </a:endParaRPr>
          </a:p>
        </p:txBody>
      </p:sp>
    </p:spTree>
    <p:extLst>
      <p:ext uri="{BB962C8B-B14F-4D97-AF65-F5344CB8AC3E}">
        <p14:creationId xmlns:p14="http://schemas.microsoft.com/office/powerpoint/2010/main" val="269231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3" y="1916832"/>
            <a:ext cx="5400600" cy="3416320"/>
          </a:xfrm>
          <a:prstGeom prst="rect">
            <a:avLst/>
          </a:prstGeom>
          <a:noFill/>
        </p:spPr>
        <p:txBody>
          <a:bodyPr wrap="square" rtlCol="0">
            <a:spAutoFit/>
          </a:bodyPr>
          <a:lstStyle/>
          <a:p>
            <a:pPr algn="just">
              <a:lnSpc>
                <a:spcPct val="150000"/>
              </a:lnSpc>
            </a:pPr>
            <a:r>
              <a:rPr lang="en-US" dirty="0" smtClean="0">
                <a:latin typeface="Arial" pitchFamily="34" charset="0"/>
                <a:cs typeface="Arial" pitchFamily="34" charset="0"/>
              </a:rPr>
              <a:t>‘</a:t>
            </a:r>
            <a:r>
              <a:rPr lang="en-US" dirty="0">
                <a:latin typeface="Arial" pitchFamily="34" charset="0"/>
                <a:cs typeface="Arial" pitchFamily="34" charset="0"/>
              </a:rPr>
              <a:t>Evidently, the basic mode of singular, ephemeral, here-and-now perceptual representation is not the propositional attitude at all; it is the </a:t>
            </a:r>
            <a:r>
              <a:rPr lang="en-US" i="1" dirty="0" err="1">
                <a:latin typeface="Arial" pitchFamily="34" charset="0"/>
                <a:cs typeface="Arial" pitchFamily="34" charset="0"/>
              </a:rPr>
              <a:t>vectorial</a:t>
            </a:r>
            <a:r>
              <a:rPr lang="en-US" i="1" dirty="0">
                <a:latin typeface="Arial" pitchFamily="34" charset="0"/>
                <a:cs typeface="Arial" pitchFamily="34" charset="0"/>
              </a:rPr>
              <a:t> </a:t>
            </a:r>
            <a:r>
              <a:rPr lang="en-US" dirty="0">
                <a:latin typeface="Arial" pitchFamily="34" charset="0"/>
                <a:cs typeface="Arial" pitchFamily="34" charset="0"/>
              </a:rPr>
              <a:t>attitude. And the basic mode of information processing is not the </a:t>
            </a:r>
            <a:r>
              <a:rPr lang="en-US" i="1" dirty="0">
                <a:latin typeface="Arial" pitchFamily="34" charset="0"/>
                <a:cs typeface="Arial" pitchFamily="34" charset="0"/>
              </a:rPr>
              <a:t>inference</a:t>
            </a:r>
            <a:r>
              <a:rPr lang="en-US" dirty="0">
                <a:latin typeface="Arial" pitchFamily="34" charset="0"/>
                <a:cs typeface="Arial" pitchFamily="34" charset="0"/>
              </a:rPr>
              <a:t> drawn from one propositional attitude to another; it is the synapse induced </a:t>
            </a:r>
            <a:r>
              <a:rPr lang="en-US" i="1" dirty="0">
                <a:latin typeface="Arial" pitchFamily="34" charset="0"/>
                <a:cs typeface="Arial" pitchFamily="34" charset="0"/>
              </a:rPr>
              <a:t>transformation</a:t>
            </a:r>
            <a:r>
              <a:rPr lang="en-US" dirty="0">
                <a:latin typeface="Arial" pitchFamily="34" charset="0"/>
                <a:cs typeface="Arial" pitchFamily="34" charset="0"/>
              </a:rPr>
              <a:t> of one </a:t>
            </a:r>
            <a:r>
              <a:rPr lang="en-US" dirty="0" err="1">
                <a:latin typeface="Arial" pitchFamily="34" charset="0"/>
                <a:cs typeface="Arial" pitchFamily="34" charset="0"/>
              </a:rPr>
              <a:t>vectorial</a:t>
            </a:r>
            <a:r>
              <a:rPr lang="en-US" dirty="0">
                <a:latin typeface="Arial" pitchFamily="34" charset="0"/>
                <a:cs typeface="Arial" pitchFamily="34" charset="0"/>
              </a:rPr>
              <a:t> attitude into another </a:t>
            </a:r>
            <a:r>
              <a:rPr lang="en-US" dirty="0" smtClean="0">
                <a:latin typeface="Arial" pitchFamily="34" charset="0"/>
                <a:cs typeface="Arial" pitchFamily="34" charset="0"/>
              </a:rPr>
              <a:t>.’ (Churchland, 2001)</a:t>
            </a:r>
            <a:endParaRPr lang="pt-PT"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690" y="1628800"/>
            <a:ext cx="2915816" cy="4192563"/>
          </a:xfrm>
          <a:prstGeom prst="rect">
            <a:avLst/>
          </a:prstGeom>
        </p:spPr>
      </p:pic>
    </p:spTree>
    <p:extLst>
      <p:ext uri="{BB962C8B-B14F-4D97-AF65-F5344CB8AC3E}">
        <p14:creationId xmlns:p14="http://schemas.microsoft.com/office/powerpoint/2010/main" val="212099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340768"/>
            <a:ext cx="7464411" cy="3744416"/>
          </a:xfrm>
          <a:prstGeom prst="rect">
            <a:avLst/>
          </a:prstGeom>
        </p:spPr>
      </p:pic>
      <p:sp>
        <p:nvSpPr>
          <p:cNvPr id="5" name="TextBox 4"/>
          <p:cNvSpPr txBox="1"/>
          <p:nvPr/>
        </p:nvSpPr>
        <p:spPr>
          <a:xfrm>
            <a:off x="2651577" y="5420846"/>
            <a:ext cx="4104456" cy="400110"/>
          </a:xfrm>
          <a:prstGeom prst="rect">
            <a:avLst/>
          </a:prstGeom>
          <a:noFill/>
        </p:spPr>
        <p:txBody>
          <a:bodyPr wrap="square" rtlCol="0">
            <a:spAutoFit/>
          </a:bodyPr>
          <a:lstStyle/>
          <a:p>
            <a:pPr algn="ctr"/>
            <a:r>
              <a:rPr lang="pt-PT" sz="2000" dirty="0" smtClean="0">
                <a:latin typeface="Arial" pitchFamily="34" charset="0"/>
                <a:cs typeface="Arial" pitchFamily="34" charset="0"/>
              </a:rPr>
              <a:t>The Hurvich-Jameson network</a:t>
            </a:r>
            <a:endParaRPr lang="pt-PT" sz="2000" dirty="0">
              <a:latin typeface="Arial" pitchFamily="34" charset="0"/>
              <a:cs typeface="Arial" pitchFamily="34" charset="0"/>
            </a:endParaRPr>
          </a:p>
        </p:txBody>
      </p:sp>
    </p:spTree>
    <p:extLst>
      <p:ext uri="{BB962C8B-B14F-4D97-AF65-F5344CB8AC3E}">
        <p14:creationId xmlns:p14="http://schemas.microsoft.com/office/powerpoint/2010/main" val="1290350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135462"/>
            <a:ext cx="7272808" cy="4579930"/>
          </a:xfrm>
          <a:prstGeom prst="rect">
            <a:avLst/>
          </a:prstGeom>
        </p:spPr>
      </p:pic>
      <p:sp>
        <p:nvSpPr>
          <p:cNvPr id="5" name="TextBox 4"/>
          <p:cNvSpPr txBox="1"/>
          <p:nvPr/>
        </p:nvSpPr>
        <p:spPr>
          <a:xfrm>
            <a:off x="2843808" y="5915447"/>
            <a:ext cx="3528392" cy="400110"/>
          </a:xfrm>
          <a:prstGeom prst="rect">
            <a:avLst/>
          </a:prstGeom>
          <a:noFill/>
        </p:spPr>
        <p:txBody>
          <a:bodyPr wrap="square" rtlCol="0">
            <a:spAutoFit/>
          </a:bodyPr>
          <a:lstStyle/>
          <a:p>
            <a:pPr algn="ctr"/>
            <a:r>
              <a:rPr lang="pt-PT" sz="2000" dirty="0" smtClean="0">
                <a:latin typeface="Arial" pitchFamily="34" charset="0"/>
                <a:cs typeface="Arial" pitchFamily="34" charset="0"/>
              </a:rPr>
              <a:t>Color coding vectors</a:t>
            </a:r>
            <a:endParaRPr lang="pt-PT" sz="2000" dirty="0">
              <a:latin typeface="Arial" pitchFamily="34" charset="0"/>
              <a:cs typeface="Arial" pitchFamily="34" charset="0"/>
            </a:endParaRPr>
          </a:p>
        </p:txBody>
      </p:sp>
    </p:spTree>
    <p:extLst>
      <p:ext uri="{BB962C8B-B14F-4D97-AF65-F5344CB8AC3E}">
        <p14:creationId xmlns:p14="http://schemas.microsoft.com/office/powerpoint/2010/main" val="2385355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702" y="857605"/>
            <a:ext cx="5103602" cy="5056346"/>
          </a:xfrm>
          <a:prstGeom prst="rect">
            <a:avLst/>
          </a:prstGeom>
        </p:spPr>
      </p:pic>
      <p:sp>
        <p:nvSpPr>
          <p:cNvPr id="6" name="TextBox 5"/>
          <p:cNvSpPr txBox="1"/>
          <p:nvPr/>
        </p:nvSpPr>
        <p:spPr>
          <a:xfrm>
            <a:off x="1711396" y="6093296"/>
            <a:ext cx="6108793" cy="400110"/>
          </a:xfrm>
          <a:prstGeom prst="rect">
            <a:avLst/>
          </a:prstGeom>
          <a:noFill/>
        </p:spPr>
        <p:txBody>
          <a:bodyPr wrap="square" rtlCol="0">
            <a:spAutoFit/>
          </a:bodyPr>
          <a:lstStyle/>
          <a:p>
            <a:pPr algn="ctr"/>
            <a:r>
              <a:rPr lang="pt-PT" sz="2000" dirty="0" smtClean="0">
                <a:latin typeface="Arial" pitchFamily="34" charset="0"/>
                <a:cs typeface="Arial" pitchFamily="34" charset="0"/>
              </a:rPr>
              <a:t>Color coding in the H-J activation space</a:t>
            </a:r>
            <a:endParaRPr lang="pt-PT" sz="2000" dirty="0">
              <a:latin typeface="Arial" pitchFamily="34" charset="0"/>
              <a:cs typeface="Arial" pitchFamily="34" charset="0"/>
            </a:endParaRPr>
          </a:p>
        </p:txBody>
      </p:sp>
    </p:spTree>
    <p:extLst>
      <p:ext uri="{BB962C8B-B14F-4D97-AF65-F5344CB8AC3E}">
        <p14:creationId xmlns:p14="http://schemas.microsoft.com/office/powerpoint/2010/main" val="2416464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746" y="908720"/>
            <a:ext cx="8154475" cy="5027399"/>
          </a:xfrm>
          <a:prstGeom prst="rect">
            <a:avLst/>
          </a:prstGeom>
        </p:spPr>
      </p:pic>
      <p:sp>
        <p:nvSpPr>
          <p:cNvPr id="6" name="TextBox 5"/>
          <p:cNvSpPr txBox="1"/>
          <p:nvPr/>
        </p:nvSpPr>
        <p:spPr>
          <a:xfrm>
            <a:off x="2275736" y="6069063"/>
            <a:ext cx="4464496" cy="400110"/>
          </a:xfrm>
          <a:prstGeom prst="rect">
            <a:avLst/>
          </a:prstGeom>
          <a:noFill/>
        </p:spPr>
        <p:txBody>
          <a:bodyPr wrap="square" rtlCol="0">
            <a:spAutoFit/>
          </a:bodyPr>
          <a:lstStyle/>
          <a:p>
            <a:pPr algn="ctr"/>
            <a:r>
              <a:rPr lang="pt-PT" sz="2000" dirty="0" smtClean="0">
                <a:latin typeface="Arial" pitchFamily="34" charset="0"/>
                <a:cs typeface="Arial" pitchFamily="34" charset="0"/>
              </a:rPr>
              <a:t>Facial recognition network</a:t>
            </a:r>
            <a:endParaRPr lang="pt-PT" sz="2000" dirty="0">
              <a:latin typeface="Arial" pitchFamily="34" charset="0"/>
              <a:cs typeface="Arial" pitchFamily="34" charset="0"/>
            </a:endParaRPr>
          </a:p>
        </p:txBody>
      </p:sp>
    </p:spTree>
    <p:extLst>
      <p:ext uri="{BB962C8B-B14F-4D97-AF65-F5344CB8AC3E}">
        <p14:creationId xmlns:p14="http://schemas.microsoft.com/office/powerpoint/2010/main" val="1094272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19" y="1197998"/>
            <a:ext cx="5040561" cy="36724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7983" y="1844823"/>
            <a:ext cx="3410957" cy="2664296"/>
          </a:xfrm>
          <a:prstGeom prst="rect">
            <a:avLst/>
          </a:prstGeom>
        </p:spPr>
      </p:pic>
      <p:sp>
        <p:nvSpPr>
          <p:cNvPr id="6" name="TextBox 5"/>
          <p:cNvSpPr txBox="1"/>
          <p:nvPr/>
        </p:nvSpPr>
        <p:spPr>
          <a:xfrm>
            <a:off x="2426446" y="653552"/>
            <a:ext cx="4392488" cy="415498"/>
          </a:xfrm>
          <a:prstGeom prst="rect">
            <a:avLst/>
          </a:prstGeom>
          <a:noFill/>
        </p:spPr>
        <p:txBody>
          <a:bodyPr wrap="square" rtlCol="0">
            <a:spAutoFit/>
          </a:bodyPr>
          <a:lstStyle/>
          <a:p>
            <a:pPr algn="ctr"/>
            <a:r>
              <a:rPr lang="pt-PT" sz="2000" dirty="0" smtClean="0">
                <a:latin typeface="Arial" pitchFamily="34" charset="0"/>
                <a:cs typeface="Arial" pitchFamily="34" charset="0"/>
              </a:rPr>
              <a:t>“</a:t>
            </a:r>
            <a:r>
              <a:rPr lang="pt-PT" sz="2100" dirty="0" smtClean="0">
                <a:latin typeface="Arial" pitchFamily="34" charset="0"/>
                <a:cs typeface="Arial" pitchFamily="34" charset="0"/>
              </a:rPr>
              <a:t>Domain Portrayal Semantics”</a:t>
            </a:r>
            <a:endParaRPr lang="pt-PT" sz="2100" dirty="0">
              <a:latin typeface="Arial" pitchFamily="34" charset="0"/>
              <a:cs typeface="Arial" pitchFamily="34" charset="0"/>
            </a:endParaRPr>
          </a:p>
        </p:txBody>
      </p:sp>
      <p:sp>
        <p:nvSpPr>
          <p:cNvPr id="3" name="TextBox 2"/>
          <p:cNvSpPr txBox="1"/>
          <p:nvPr/>
        </p:nvSpPr>
        <p:spPr>
          <a:xfrm>
            <a:off x="467544" y="5157192"/>
            <a:ext cx="7848872" cy="1477328"/>
          </a:xfrm>
          <a:prstGeom prst="rect">
            <a:avLst/>
          </a:prstGeom>
          <a:noFill/>
        </p:spPr>
        <p:txBody>
          <a:bodyPr wrap="square" rtlCol="0">
            <a:spAutoFit/>
          </a:bodyPr>
          <a:lstStyle/>
          <a:p>
            <a:pPr algn="just"/>
            <a:r>
              <a:rPr lang="pt-PT" dirty="0" smtClean="0"/>
              <a:t>‘</a:t>
            </a:r>
            <a:r>
              <a:rPr lang="pt-PT" dirty="0" smtClean="0">
                <a:latin typeface="Arial" pitchFamily="34" charset="0"/>
                <a:cs typeface="Arial" pitchFamily="34" charset="0"/>
              </a:rPr>
              <a:t>A mature mammalian brain, on this view, is the seat of a large family of  sculpted activation-spaces, one for each of the brain’s major neuronal populations, and each such space embodies its own intricate family of prototype positions configured by a proprietary set of distance relations. That is what a conceptual framework is.’ (Churchland, 2001)</a:t>
            </a:r>
            <a:endParaRPr lang="pt-PT" dirty="0">
              <a:latin typeface="Arial" pitchFamily="34" charset="0"/>
              <a:cs typeface="Arial" pitchFamily="34" charset="0"/>
            </a:endParaRPr>
          </a:p>
        </p:txBody>
      </p:sp>
    </p:spTree>
    <p:extLst>
      <p:ext uri="{BB962C8B-B14F-4D97-AF65-F5344CB8AC3E}">
        <p14:creationId xmlns:p14="http://schemas.microsoft.com/office/powerpoint/2010/main" val="15378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628800"/>
            <a:ext cx="7632848" cy="3785652"/>
          </a:xfrm>
          <a:prstGeom prst="rect">
            <a:avLst/>
          </a:prstGeom>
          <a:noFill/>
        </p:spPr>
        <p:txBody>
          <a:bodyPr wrap="square" rtlCol="0">
            <a:spAutoFit/>
          </a:bodyPr>
          <a:lstStyle/>
          <a:p>
            <a:pPr algn="just">
              <a:lnSpc>
                <a:spcPct val="150000"/>
              </a:lnSpc>
            </a:pPr>
            <a:r>
              <a:rPr lang="en-US" sz="2000" dirty="0" smtClean="0">
                <a:latin typeface="Arial" pitchFamily="34" charset="0"/>
                <a:cs typeface="Arial" pitchFamily="34" charset="0"/>
              </a:rPr>
              <a:t>‘Language </a:t>
            </a:r>
            <a:r>
              <a:rPr lang="en-US" sz="2000" dirty="0">
                <a:latin typeface="Arial" pitchFamily="34" charset="0"/>
                <a:cs typeface="Arial" pitchFamily="34" charset="0"/>
              </a:rPr>
              <a:t>use is something that is </a:t>
            </a:r>
            <a:r>
              <a:rPr lang="en-US" sz="2000" dirty="0" smtClean="0">
                <a:latin typeface="Arial" pitchFamily="34" charset="0"/>
                <a:cs typeface="Arial" pitchFamily="34" charset="0"/>
              </a:rPr>
              <a:t>learned </a:t>
            </a:r>
            <a:r>
              <a:rPr lang="en-US" sz="2000" dirty="0">
                <a:latin typeface="Arial" pitchFamily="34" charset="0"/>
                <a:cs typeface="Arial" pitchFamily="34" charset="0"/>
              </a:rPr>
              <a:t>by a brain already capable of vigorous cognitive activity; language use is acquired as only one among a great variety of learned manipulative </a:t>
            </a:r>
            <a:r>
              <a:rPr lang="en-US" sz="2000" i="1" dirty="0">
                <a:latin typeface="Arial" pitchFamily="34" charset="0"/>
                <a:cs typeface="Arial" pitchFamily="34" charset="0"/>
              </a:rPr>
              <a:t>skills</a:t>
            </a:r>
            <a:r>
              <a:rPr lang="en-US" sz="2000" dirty="0">
                <a:latin typeface="Arial" pitchFamily="34" charset="0"/>
                <a:cs typeface="Arial" pitchFamily="34" charset="0"/>
              </a:rPr>
              <a:t>; and it is mastered by a brain that evolution has shaped for a great many functions, language use being only the very latest and perhaps the least of them […]. Why accept, then, a theory of cognitive activity that models its elements on the elements of human language</a:t>
            </a:r>
            <a:r>
              <a:rPr lang="en-US" sz="2000" dirty="0" smtClean="0">
                <a:latin typeface="Arial" pitchFamily="34" charset="0"/>
                <a:cs typeface="Arial" pitchFamily="34" charset="0"/>
              </a:rPr>
              <a:t>?.’ (Churchland, 1992)</a:t>
            </a:r>
            <a:endParaRPr lang="pt-PT" sz="2000" dirty="0">
              <a:latin typeface="Arial" pitchFamily="34" charset="0"/>
              <a:cs typeface="Arial" pitchFamily="34" charset="0"/>
            </a:endParaRPr>
          </a:p>
        </p:txBody>
      </p:sp>
    </p:spTree>
    <p:extLst>
      <p:ext uri="{BB962C8B-B14F-4D97-AF65-F5344CB8AC3E}">
        <p14:creationId xmlns:p14="http://schemas.microsoft.com/office/powerpoint/2010/main" val="3629645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9652" y="1124744"/>
            <a:ext cx="5976664" cy="461665"/>
          </a:xfrm>
          <a:prstGeom prst="rect">
            <a:avLst/>
          </a:prstGeom>
          <a:noFill/>
        </p:spPr>
        <p:txBody>
          <a:bodyPr wrap="square" rtlCol="0">
            <a:spAutoFit/>
          </a:bodyPr>
          <a:lstStyle/>
          <a:p>
            <a:pPr algn="ctr"/>
            <a:r>
              <a:rPr lang="pt-PT" sz="2400" u="sng" dirty="0" smtClean="0">
                <a:latin typeface="Arial" pitchFamily="34" charset="0"/>
                <a:cs typeface="Arial" pitchFamily="34" charset="0"/>
              </a:rPr>
              <a:t>Origins of Cognitive Science</a:t>
            </a:r>
            <a:endParaRPr lang="pt-PT" sz="2400" u="sng" dirty="0">
              <a:latin typeface="Arial" pitchFamily="34" charset="0"/>
              <a:cs typeface="Arial" pitchFamily="34" charset="0"/>
            </a:endParaRPr>
          </a:p>
        </p:txBody>
      </p:sp>
      <p:sp>
        <p:nvSpPr>
          <p:cNvPr id="5" name="TextBox 4"/>
          <p:cNvSpPr txBox="1"/>
          <p:nvPr/>
        </p:nvSpPr>
        <p:spPr>
          <a:xfrm>
            <a:off x="899592" y="1988839"/>
            <a:ext cx="7056784" cy="1384995"/>
          </a:xfrm>
          <a:prstGeom prst="rect">
            <a:avLst/>
          </a:prstGeom>
          <a:noFill/>
        </p:spPr>
        <p:txBody>
          <a:bodyPr wrap="square" rtlCol="0">
            <a:spAutoFit/>
          </a:bodyPr>
          <a:lstStyle/>
          <a:p>
            <a:pPr algn="just">
              <a:lnSpc>
                <a:spcPct val="150000"/>
              </a:lnSpc>
            </a:pPr>
            <a:r>
              <a:rPr lang="pt-PT" sz="2000" b="1" dirty="0" smtClean="0">
                <a:latin typeface="Arial" pitchFamily="34" charset="0"/>
                <a:cs typeface="Arial" pitchFamily="34" charset="0"/>
              </a:rPr>
              <a:t>The “Classical” Symbolic Paradigm: </a:t>
            </a:r>
            <a:r>
              <a:rPr lang="pt-PT" dirty="0" smtClean="0">
                <a:latin typeface="Arial" pitchFamily="34" charset="0"/>
                <a:cs typeface="Arial" pitchFamily="34" charset="0"/>
              </a:rPr>
              <a:t>Human cognition is a computational process based on the manipulation of discrete symbols in accordance with a combinatorial syntax. </a:t>
            </a:r>
            <a:endParaRPr lang="pt-PT" dirty="0">
              <a:latin typeface="Arial" pitchFamily="34" charset="0"/>
              <a:cs typeface="Arial" pitchFamily="34" charset="0"/>
            </a:endParaRPr>
          </a:p>
        </p:txBody>
      </p:sp>
      <p:sp>
        <p:nvSpPr>
          <p:cNvPr id="6" name="TextBox 5"/>
          <p:cNvSpPr txBox="1"/>
          <p:nvPr/>
        </p:nvSpPr>
        <p:spPr>
          <a:xfrm>
            <a:off x="899592" y="3501008"/>
            <a:ext cx="7416824" cy="2585323"/>
          </a:xfrm>
          <a:prstGeom prst="rect">
            <a:avLst/>
          </a:prstGeom>
          <a:noFill/>
        </p:spPr>
        <p:txBody>
          <a:bodyPr wrap="square" rtlCol="0">
            <a:spAutoFit/>
          </a:bodyPr>
          <a:lstStyle/>
          <a:p>
            <a:pPr algn="just">
              <a:lnSpc>
                <a:spcPct val="150000"/>
              </a:lnSpc>
            </a:pPr>
            <a:r>
              <a:rPr lang="en-US" dirty="0">
                <a:latin typeface="Arial" pitchFamily="34" charset="0"/>
                <a:cs typeface="Arial" pitchFamily="34" charset="0"/>
              </a:rPr>
              <a:t>The only way the brain can generate any one of the infinite set of possible human behavioral outputs is by resorting to </a:t>
            </a:r>
            <a:r>
              <a:rPr lang="en-US" i="1" dirty="0">
                <a:latin typeface="Arial" pitchFamily="34" charset="0"/>
                <a:cs typeface="Arial" pitchFamily="34" charset="0"/>
              </a:rPr>
              <a:t>recursive computational procedures</a:t>
            </a:r>
            <a:r>
              <a:rPr lang="en-US" dirty="0">
                <a:latin typeface="Arial" pitchFamily="34" charset="0"/>
                <a:cs typeface="Arial" pitchFamily="34" charset="0"/>
              </a:rPr>
              <a:t> such as the ones used in arithmetic calculation, by means of which the appropriate output for each specific input emerges as a result of a fixed function composed of a possibly multiple but always limited number of steps. </a:t>
            </a:r>
            <a:endParaRPr lang="pt-PT" dirty="0">
              <a:latin typeface="Arial" pitchFamily="34" charset="0"/>
              <a:cs typeface="Arial" pitchFamily="34" charset="0"/>
            </a:endParaRPr>
          </a:p>
        </p:txBody>
      </p:sp>
    </p:spTree>
    <p:extLst>
      <p:ext uri="{BB962C8B-B14F-4D97-AF65-F5344CB8AC3E}">
        <p14:creationId xmlns:p14="http://schemas.microsoft.com/office/powerpoint/2010/main" val="14904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899" y="1368789"/>
            <a:ext cx="8208912" cy="400110"/>
          </a:xfrm>
          <a:prstGeom prst="rect">
            <a:avLst/>
          </a:prstGeom>
          <a:noFill/>
        </p:spPr>
        <p:txBody>
          <a:bodyPr wrap="square" rtlCol="0">
            <a:spAutoFit/>
          </a:bodyPr>
          <a:lstStyle/>
          <a:p>
            <a:r>
              <a:rPr lang="pt-PT" sz="2000" b="1" dirty="0" smtClean="0">
                <a:latin typeface="Arial" pitchFamily="34" charset="0"/>
                <a:cs typeface="Arial" pitchFamily="34" charset="0"/>
              </a:rPr>
              <a:t>Advantages of Connectionism over the Symbolic Approach: </a:t>
            </a:r>
            <a:endParaRPr lang="pt-PT" sz="2000" b="1" dirty="0">
              <a:latin typeface="Arial" pitchFamily="34" charset="0"/>
              <a:cs typeface="Arial" pitchFamily="34" charset="0"/>
            </a:endParaRPr>
          </a:p>
        </p:txBody>
      </p:sp>
      <p:sp>
        <p:nvSpPr>
          <p:cNvPr id="5" name="TextBox 4"/>
          <p:cNvSpPr txBox="1"/>
          <p:nvPr/>
        </p:nvSpPr>
        <p:spPr>
          <a:xfrm>
            <a:off x="539552" y="2085027"/>
            <a:ext cx="5256584" cy="369332"/>
          </a:xfrm>
          <a:prstGeom prst="rect">
            <a:avLst/>
          </a:prstGeom>
          <a:noFill/>
        </p:spPr>
        <p:txBody>
          <a:bodyPr wrap="square" rtlCol="0">
            <a:spAutoFit/>
          </a:bodyPr>
          <a:lstStyle/>
          <a:p>
            <a:pPr marL="285750" indent="-285750">
              <a:buFont typeface="Arial" pitchFamily="34" charset="0"/>
              <a:buChar char="•"/>
            </a:pPr>
            <a:r>
              <a:rPr lang="pt-PT" dirty="0" smtClean="0">
                <a:latin typeface="Arial" pitchFamily="34" charset="0"/>
                <a:cs typeface="Arial" pitchFamily="34" charset="0"/>
              </a:rPr>
              <a:t>Biological plausibility</a:t>
            </a:r>
            <a:endParaRPr lang="pt-PT" dirty="0">
              <a:latin typeface="Arial" pitchFamily="34" charset="0"/>
              <a:cs typeface="Arial" pitchFamily="34" charset="0"/>
            </a:endParaRPr>
          </a:p>
        </p:txBody>
      </p:sp>
      <p:sp>
        <p:nvSpPr>
          <p:cNvPr id="6" name="TextBox 5"/>
          <p:cNvSpPr txBox="1"/>
          <p:nvPr/>
        </p:nvSpPr>
        <p:spPr>
          <a:xfrm>
            <a:off x="561134" y="2654271"/>
            <a:ext cx="4752528" cy="369332"/>
          </a:xfrm>
          <a:prstGeom prst="rect">
            <a:avLst/>
          </a:prstGeom>
          <a:noFill/>
        </p:spPr>
        <p:txBody>
          <a:bodyPr wrap="square" rtlCol="0">
            <a:spAutoFit/>
          </a:bodyPr>
          <a:lstStyle/>
          <a:p>
            <a:pPr marL="285750" indent="-285750">
              <a:buFont typeface="Arial" pitchFamily="34" charset="0"/>
              <a:buChar char="•"/>
            </a:pPr>
            <a:r>
              <a:rPr lang="pt-PT" dirty="0" smtClean="0">
                <a:latin typeface="Arial" pitchFamily="34" charset="0"/>
                <a:cs typeface="Arial" pitchFamily="34" charset="0"/>
              </a:rPr>
              <a:t>Explanatory parsimony </a:t>
            </a:r>
            <a:endParaRPr lang="pt-PT" dirty="0">
              <a:latin typeface="Arial" pitchFamily="34" charset="0"/>
              <a:cs typeface="Arial" pitchFamily="34" charset="0"/>
            </a:endParaRPr>
          </a:p>
        </p:txBody>
      </p:sp>
      <p:sp>
        <p:nvSpPr>
          <p:cNvPr id="7" name="TextBox 6"/>
          <p:cNvSpPr txBox="1"/>
          <p:nvPr/>
        </p:nvSpPr>
        <p:spPr>
          <a:xfrm>
            <a:off x="561134" y="3140968"/>
            <a:ext cx="8064896" cy="1338828"/>
          </a:xfrm>
          <a:prstGeom prst="rect">
            <a:avLst/>
          </a:prstGeom>
          <a:noFill/>
        </p:spPr>
        <p:txBody>
          <a:bodyPr wrap="square" rtlCol="0">
            <a:spAutoFit/>
          </a:bodyPr>
          <a:lstStyle/>
          <a:p>
            <a:pPr marL="285750" indent="-285750" algn="just">
              <a:lnSpc>
                <a:spcPct val="150000"/>
              </a:lnSpc>
              <a:buFont typeface="Arial" pitchFamily="34" charset="0"/>
              <a:buChar char="•"/>
            </a:pPr>
            <a:r>
              <a:rPr lang="pt-PT" dirty="0" smtClean="0">
                <a:latin typeface="Arial" pitchFamily="34" charset="0"/>
                <a:cs typeface="Arial" pitchFamily="34" charset="0"/>
              </a:rPr>
              <a:t>Computational speed: </a:t>
            </a:r>
            <a:r>
              <a:rPr lang="en-US" dirty="0" smtClean="0">
                <a:latin typeface="Arial" pitchFamily="34" charset="0"/>
                <a:cs typeface="Arial" pitchFamily="34" charset="0"/>
              </a:rPr>
              <a:t>‘If the brain were indeed a general-purpose digital serial computer, it would be doomed to be both a computational tortoise and a computational dunce.’  (Churchland, 2006)</a:t>
            </a:r>
            <a:endParaRPr lang="pt-PT" dirty="0">
              <a:latin typeface="Arial" pitchFamily="34" charset="0"/>
              <a:cs typeface="Arial" pitchFamily="34" charset="0"/>
            </a:endParaRPr>
          </a:p>
        </p:txBody>
      </p:sp>
      <p:sp>
        <p:nvSpPr>
          <p:cNvPr id="9" name="TextBox 8"/>
          <p:cNvSpPr txBox="1"/>
          <p:nvPr/>
        </p:nvSpPr>
        <p:spPr>
          <a:xfrm>
            <a:off x="574846" y="4475861"/>
            <a:ext cx="7344816" cy="872034"/>
          </a:xfrm>
          <a:prstGeom prst="rect">
            <a:avLst/>
          </a:prstGeom>
          <a:noFill/>
        </p:spPr>
        <p:txBody>
          <a:bodyPr wrap="square" rtlCol="0">
            <a:spAutoFit/>
          </a:bodyPr>
          <a:lstStyle/>
          <a:p>
            <a:pPr marL="285750" indent="-285750" algn="just">
              <a:lnSpc>
                <a:spcPct val="150000"/>
              </a:lnSpc>
              <a:buFont typeface="Arial" pitchFamily="34" charset="0"/>
              <a:buChar char="•"/>
            </a:pPr>
            <a:r>
              <a:rPr lang="pt-PT" dirty="0" smtClean="0">
                <a:latin typeface="Arial" pitchFamily="34" charset="0"/>
                <a:cs typeface="Arial" pitchFamily="34" charset="0"/>
              </a:rPr>
              <a:t>Neural networks’ greater resilience to </a:t>
            </a:r>
            <a:r>
              <a:rPr lang="pt-PT" dirty="0" smtClean="0">
                <a:latin typeface="Arial" pitchFamily="34" charset="0"/>
                <a:cs typeface="Arial" pitchFamily="34" charset="0"/>
              </a:rPr>
              <a:t>damage (“graceful degradation”)</a:t>
            </a:r>
            <a:endParaRPr lang="pt-PT" dirty="0">
              <a:latin typeface="Arial" pitchFamily="34" charset="0"/>
              <a:cs typeface="Arial" pitchFamily="34" charset="0"/>
            </a:endParaRPr>
          </a:p>
        </p:txBody>
      </p:sp>
      <p:sp>
        <p:nvSpPr>
          <p:cNvPr id="10" name="TextBox 9"/>
          <p:cNvSpPr txBox="1"/>
          <p:nvPr/>
        </p:nvSpPr>
        <p:spPr>
          <a:xfrm>
            <a:off x="581742" y="5301208"/>
            <a:ext cx="8277472" cy="872034"/>
          </a:xfrm>
          <a:prstGeom prst="rect">
            <a:avLst/>
          </a:prstGeom>
          <a:noFill/>
        </p:spPr>
        <p:txBody>
          <a:bodyPr wrap="square" rtlCol="0">
            <a:spAutoFit/>
          </a:bodyPr>
          <a:lstStyle/>
          <a:p>
            <a:pPr marL="285750" indent="-285750" algn="just">
              <a:lnSpc>
                <a:spcPct val="150000"/>
              </a:lnSpc>
              <a:buFont typeface="Arial" pitchFamily="34" charset="0"/>
              <a:buChar char="•"/>
            </a:pPr>
            <a:r>
              <a:rPr lang="pt-PT" dirty="0" smtClean="0">
                <a:latin typeface="Arial" pitchFamily="34" charset="0"/>
                <a:cs typeface="Arial" pitchFamily="34" charset="0"/>
              </a:rPr>
              <a:t>Neural networks’ greater capacity to accurately categorize partial or degraded sensory input</a:t>
            </a:r>
            <a:endParaRPr lang="pt-PT" dirty="0">
              <a:latin typeface="Arial" pitchFamily="34" charset="0"/>
              <a:cs typeface="Arial" pitchFamily="34" charset="0"/>
            </a:endParaRPr>
          </a:p>
        </p:txBody>
      </p:sp>
    </p:spTree>
    <p:extLst>
      <p:ext uri="{BB962C8B-B14F-4D97-AF65-F5344CB8AC3E}">
        <p14:creationId xmlns:p14="http://schemas.microsoft.com/office/powerpoint/2010/main" val="3661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700808"/>
            <a:ext cx="7416824" cy="3785652"/>
          </a:xfrm>
          <a:prstGeom prst="rect">
            <a:avLst/>
          </a:prstGeom>
          <a:noFill/>
        </p:spPr>
        <p:txBody>
          <a:bodyPr wrap="square" rtlCol="0">
            <a:spAutoFit/>
          </a:bodyPr>
          <a:lstStyle/>
          <a:p>
            <a:pPr algn="just">
              <a:lnSpc>
                <a:spcPct val="150000"/>
              </a:lnSpc>
            </a:pPr>
            <a:r>
              <a:rPr lang="en-US" sz="2000" dirty="0">
                <a:latin typeface="Arial" pitchFamily="34" charset="0"/>
                <a:cs typeface="Arial" pitchFamily="34" charset="0"/>
              </a:rPr>
              <a:t>‘The fact is, no two of us normal humans are computing exactly the same abstract function […]. What unites us, in the end, is our sharing the same basic kinds of computational machinery. That empirical machinery, and the endless forms of articulation it may find in various individuals and in various species, is the true subject of the cognitive sciences. If we seek the essence of our endlessly variable Natural Kind, that is surely where it lies – not in Plato’s Heaven, but inside the head.’ </a:t>
            </a:r>
            <a:r>
              <a:rPr lang="en-US" sz="2000" dirty="0" smtClean="0">
                <a:latin typeface="Arial" pitchFamily="34" charset="0"/>
                <a:cs typeface="Arial" pitchFamily="34" charset="0"/>
              </a:rPr>
              <a:t>(Churchland, 2006)</a:t>
            </a:r>
            <a:endParaRPr lang="pt-PT" sz="2000" dirty="0">
              <a:latin typeface="Arial" pitchFamily="34" charset="0"/>
              <a:cs typeface="Arial" pitchFamily="34" charset="0"/>
            </a:endParaRPr>
          </a:p>
        </p:txBody>
      </p:sp>
    </p:spTree>
    <p:extLst>
      <p:ext uri="{BB962C8B-B14F-4D97-AF65-F5344CB8AC3E}">
        <p14:creationId xmlns:p14="http://schemas.microsoft.com/office/powerpoint/2010/main" val="528869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9551" y="1338876"/>
            <a:ext cx="2592288" cy="400110"/>
          </a:xfrm>
          <a:prstGeom prst="rect">
            <a:avLst/>
          </a:prstGeom>
          <a:noFill/>
        </p:spPr>
        <p:txBody>
          <a:bodyPr wrap="square" rtlCol="0">
            <a:spAutoFit/>
          </a:bodyPr>
          <a:lstStyle/>
          <a:p>
            <a:pPr algn="just"/>
            <a:r>
              <a:rPr lang="pt-PT" sz="2000" b="1" dirty="0" smtClean="0">
                <a:latin typeface="Arial" pitchFamily="34" charset="0"/>
                <a:cs typeface="Arial" pitchFamily="34" charset="0"/>
              </a:rPr>
              <a:t>References</a:t>
            </a:r>
            <a:endParaRPr lang="pt-PT" sz="2000" b="1" dirty="0">
              <a:latin typeface="Arial" pitchFamily="34" charset="0"/>
              <a:cs typeface="Arial" pitchFamily="34" charset="0"/>
            </a:endParaRPr>
          </a:p>
        </p:txBody>
      </p:sp>
      <p:sp>
        <p:nvSpPr>
          <p:cNvPr id="6" name="TextBox 5"/>
          <p:cNvSpPr txBox="1"/>
          <p:nvPr/>
        </p:nvSpPr>
        <p:spPr>
          <a:xfrm>
            <a:off x="704623" y="1988840"/>
            <a:ext cx="7920880" cy="3416320"/>
          </a:xfrm>
          <a:prstGeom prst="rect">
            <a:avLst/>
          </a:prstGeom>
          <a:noFill/>
        </p:spPr>
        <p:txBody>
          <a:bodyPr wrap="square" rtlCol="0">
            <a:spAutoFit/>
          </a:bodyPr>
          <a:lstStyle/>
          <a:p>
            <a:pPr marL="285750" indent="-285750" algn="just">
              <a:lnSpc>
                <a:spcPct val="150000"/>
              </a:lnSpc>
              <a:buFont typeface="Arial" pitchFamily="34" charset="0"/>
              <a:buChar char="•"/>
            </a:pPr>
            <a:r>
              <a:rPr lang="pt-PT" dirty="0" smtClean="0">
                <a:latin typeface="Arial" pitchFamily="34" charset="0"/>
                <a:cs typeface="Arial" pitchFamily="34" charset="0"/>
              </a:rPr>
              <a:t>Churchland, Paul (2006), “</a:t>
            </a:r>
            <a:r>
              <a:rPr lang="pt-PT" i="1" dirty="0" smtClean="0">
                <a:latin typeface="Arial" pitchFamily="34" charset="0"/>
                <a:cs typeface="Arial" pitchFamily="34" charset="0"/>
              </a:rPr>
              <a:t>On the Nature of Intelligence: Turing, Church, von Neumann, and the Brain</a:t>
            </a:r>
            <a:r>
              <a:rPr lang="pt-PT" dirty="0" smtClean="0">
                <a:latin typeface="Arial" pitchFamily="34" charset="0"/>
                <a:cs typeface="Arial" pitchFamily="34" charset="0"/>
              </a:rPr>
              <a:t>”,  S. Epstein, ed., A Turing-Testt Sourcebook, ch. 5, MIT Press</a:t>
            </a:r>
          </a:p>
          <a:p>
            <a:pPr marL="285750" indent="-285750" algn="just">
              <a:lnSpc>
                <a:spcPct val="150000"/>
              </a:lnSpc>
              <a:buFont typeface="Arial" pitchFamily="34" charset="0"/>
              <a:buChar char="•"/>
            </a:pPr>
            <a:r>
              <a:rPr lang="pt-PT" dirty="0" smtClean="0">
                <a:latin typeface="Arial" pitchFamily="34" charset="0"/>
                <a:cs typeface="Arial" pitchFamily="34" charset="0"/>
              </a:rPr>
              <a:t>Churchland, Paul, (2001), “</a:t>
            </a:r>
            <a:r>
              <a:rPr lang="pt-PT" i="1" dirty="0" smtClean="0">
                <a:latin typeface="Arial" pitchFamily="34" charset="0"/>
                <a:cs typeface="Arial" pitchFamily="34" charset="0"/>
              </a:rPr>
              <a:t>What Happens to Reliabilism When it is Liberated from the Propositional Attitudes?</a:t>
            </a:r>
            <a:r>
              <a:rPr lang="pt-PT" dirty="0" smtClean="0">
                <a:latin typeface="Arial" pitchFamily="34" charset="0"/>
                <a:cs typeface="Arial" pitchFamily="34" charset="0"/>
              </a:rPr>
              <a:t>”, Philosophical Topics, 29, no. 1 and 2: 91-112</a:t>
            </a:r>
          </a:p>
          <a:p>
            <a:pPr marL="285750" indent="-285750" algn="just">
              <a:lnSpc>
                <a:spcPct val="150000"/>
              </a:lnSpc>
              <a:buFont typeface="Arial" pitchFamily="34" charset="0"/>
              <a:buChar char="•"/>
            </a:pPr>
            <a:r>
              <a:rPr lang="pt-PT" dirty="0" smtClean="0">
                <a:latin typeface="Arial" pitchFamily="34" charset="0"/>
                <a:cs typeface="Arial" pitchFamily="34" charset="0"/>
              </a:rPr>
              <a:t>Churchland, Paul (2002), “</a:t>
            </a:r>
            <a:r>
              <a:rPr lang="pt-PT" i="1" dirty="0" smtClean="0">
                <a:latin typeface="Arial" pitchFamily="34" charset="0"/>
                <a:cs typeface="Arial" pitchFamily="34" charset="0"/>
              </a:rPr>
              <a:t>A Neurocomputational Perspective: The Nature of Mind and the Structure of Science</a:t>
            </a:r>
            <a:r>
              <a:rPr lang="pt-PT" dirty="0" smtClean="0">
                <a:latin typeface="Arial" pitchFamily="34" charset="0"/>
                <a:cs typeface="Arial" pitchFamily="34" charset="0"/>
              </a:rPr>
              <a:t>”, MIT Press</a:t>
            </a:r>
            <a:endParaRPr lang="pt-PT" dirty="0">
              <a:latin typeface="Arial" pitchFamily="34" charset="0"/>
              <a:cs typeface="Arial" pitchFamily="34" charset="0"/>
            </a:endParaRPr>
          </a:p>
        </p:txBody>
      </p:sp>
    </p:spTree>
    <p:extLst>
      <p:ext uri="{BB962C8B-B14F-4D97-AF65-F5344CB8AC3E}">
        <p14:creationId xmlns:p14="http://schemas.microsoft.com/office/powerpoint/2010/main" val="434826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2330" y="1556792"/>
            <a:ext cx="6984776" cy="1333698"/>
          </a:xfrm>
          <a:prstGeom prst="rect">
            <a:avLst/>
          </a:prstGeom>
          <a:noFill/>
        </p:spPr>
        <p:txBody>
          <a:bodyPr wrap="square" rtlCol="0">
            <a:spAutoFit/>
          </a:bodyPr>
          <a:lstStyle/>
          <a:p>
            <a:pPr algn="just">
              <a:lnSpc>
                <a:spcPct val="150000"/>
              </a:lnSpc>
            </a:pPr>
            <a:r>
              <a:rPr lang="en-US" sz="2000" b="1" dirty="0" smtClean="0">
                <a:latin typeface="Arial" pitchFamily="34" charset="0"/>
                <a:cs typeface="Arial" pitchFamily="34" charset="0"/>
              </a:rPr>
              <a:t>Universal Turing Machine: </a:t>
            </a:r>
            <a:r>
              <a:rPr lang="en-US" dirty="0" smtClean="0">
                <a:latin typeface="Arial" pitchFamily="34" charset="0"/>
                <a:cs typeface="Arial" pitchFamily="34" charset="0"/>
              </a:rPr>
              <a:t>a general-purpose, physically </a:t>
            </a:r>
            <a:r>
              <a:rPr lang="en-US" dirty="0">
                <a:latin typeface="Arial" pitchFamily="34" charset="0"/>
                <a:cs typeface="Arial" pitchFamily="34" charset="0"/>
              </a:rPr>
              <a:t>realizable discrete-state device capable of implementing any recursive procedure </a:t>
            </a:r>
            <a:r>
              <a:rPr lang="en-US" dirty="0" smtClean="0">
                <a:latin typeface="Arial" pitchFamily="34" charset="0"/>
                <a:cs typeface="Arial" pitchFamily="34" charset="0"/>
              </a:rPr>
              <a:t>whatsoever.</a:t>
            </a:r>
            <a:endParaRPr lang="pt-PT" dirty="0">
              <a:latin typeface="Arial" pitchFamily="34" charset="0"/>
              <a:cs typeface="Arial" pitchFamily="34" charset="0"/>
            </a:endParaRPr>
          </a:p>
        </p:txBody>
      </p:sp>
      <p:sp>
        <p:nvSpPr>
          <p:cNvPr id="5" name="TextBox 4"/>
          <p:cNvSpPr txBox="1"/>
          <p:nvPr/>
        </p:nvSpPr>
        <p:spPr>
          <a:xfrm>
            <a:off x="1043608" y="3356992"/>
            <a:ext cx="6804756" cy="2169825"/>
          </a:xfrm>
          <a:prstGeom prst="rect">
            <a:avLst/>
          </a:prstGeom>
          <a:noFill/>
        </p:spPr>
        <p:txBody>
          <a:bodyPr wrap="square" rtlCol="0">
            <a:spAutoFit/>
          </a:bodyPr>
          <a:lstStyle/>
          <a:p>
            <a:pPr algn="just">
              <a:lnSpc>
                <a:spcPct val="150000"/>
              </a:lnSpc>
            </a:pPr>
            <a:r>
              <a:rPr lang="pt-PT" dirty="0" smtClean="0">
                <a:latin typeface="Arial" pitchFamily="34" charset="0"/>
                <a:cs typeface="Arial" pitchFamily="34" charset="0"/>
              </a:rPr>
              <a:t>A Universal Turing Machine can simulate any special-purpose  Turing machine, in the same way that a digital computer – given sufficient time, memory and computational power – can run any special-purpose software program (e.g. calculators, flight simulators, chess programs, operative systems, etc.). </a:t>
            </a:r>
            <a:endParaRPr lang="pt-PT" dirty="0">
              <a:latin typeface="Arial" pitchFamily="34" charset="0"/>
              <a:cs typeface="Arial" pitchFamily="34" charset="0"/>
            </a:endParaRPr>
          </a:p>
        </p:txBody>
      </p:sp>
    </p:spTree>
    <p:extLst>
      <p:ext uri="{BB962C8B-B14F-4D97-AF65-F5344CB8AC3E}">
        <p14:creationId xmlns:p14="http://schemas.microsoft.com/office/powerpoint/2010/main" val="322389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9" descr="chur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6281" y="1052736"/>
            <a:ext cx="2201108" cy="29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2" descr="200px-Alan_Turing">
            <a:hlinkClick r:id="rId3" tooltip="Alan Turing.jp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19" y="1052736"/>
            <a:ext cx="2304256" cy="294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0"/>
          <p:cNvSpPr txBox="1">
            <a:spLocks noChangeArrowheads="1"/>
          </p:cNvSpPr>
          <p:nvPr/>
        </p:nvSpPr>
        <p:spPr bwMode="auto">
          <a:xfrm>
            <a:off x="539552" y="4149080"/>
            <a:ext cx="33345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eaLnBrk="1" hangingPunct="1"/>
            <a:r>
              <a:rPr lang="en-US" sz="2000" dirty="0">
                <a:latin typeface="Arial" pitchFamily="34" charset="0"/>
                <a:cs typeface="Arial" pitchFamily="34" charset="0"/>
              </a:rPr>
              <a:t>Alonzo Church (1903-1995)</a:t>
            </a:r>
          </a:p>
        </p:txBody>
      </p:sp>
      <p:sp>
        <p:nvSpPr>
          <p:cNvPr id="9" name="Text Box 54"/>
          <p:cNvSpPr txBox="1">
            <a:spLocks noChangeArrowheads="1"/>
          </p:cNvSpPr>
          <p:nvPr/>
        </p:nvSpPr>
        <p:spPr bwMode="auto">
          <a:xfrm>
            <a:off x="5329163" y="4149080"/>
            <a:ext cx="29501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eaLnBrk="1" hangingPunct="1"/>
            <a:r>
              <a:rPr lang="en-US" sz="2000" dirty="0">
                <a:latin typeface="Arial" pitchFamily="34" charset="0"/>
                <a:cs typeface="Arial" pitchFamily="34" charset="0"/>
              </a:rPr>
              <a:t>Alan Turing (1912-1954)</a:t>
            </a:r>
          </a:p>
        </p:txBody>
      </p:sp>
      <p:sp>
        <p:nvSpPr>
          <p:cNvPr id="10" name="TextBox 9"/>
          <p:cNvSpPr txBox="1"/>
          <p:nvPr/>
        </p:nvSpPr>
        <p:spPr>
          <a:xfrm>
            <a:off x="1613328" y="4843591"/>
            <a:ext cx="6044220" cy="1477328"/>
          </a:xfrm>
          <a:prstGeom prst="rect">
            <a:avLst/>
          </a:prstGeom>
          <a:noFill/>
        </p:spPr>
        <p:txBody>
          <a:bodyPr wrap="none" rtlCol="0">
            <a:spAutoFit/>
          </a:bodyPr>
          <a:lstStyle/>
          <a:p>
            <a:pPr algn="ctr">
              <a:lnSpc>
                <a:spcPct val="150000"/>
              </a:lnSpc>
            </a:pPr>
            <a:r>
              <a:rPr lang="en-US" sz="2000" b="1" dirty="0">
                <a:latin typeface="Arial" pitchFamily="34" charset="0"/>
                <a:cs typeface="Arial" pitchFamily="34" charset="0"/>
              </a:rPr>
              <a:t>Church-Turing </a:t>
            </a:r>
            <a:r>
              <a:rPr lang="en-US" sz="2000" b="1" dirty="0" smtClean="0">
                <a:latin typeface="Arial" pitchFamily="34" charset="0"/>
                <a:cs typeface="Arial" pitchFamily="34" charset="0"/>
              </a:rPr>
              <a:t> Thesis</a:t>
            </a:r>
          </a:p>
          <a:p>
            <a:pPr algn="ctr">
              <a:lnSpc>
                <a:spcPct val="150000"/>
              </a:lnSpc>
            </a:pPr>
            <a:r>
              <a:rPr lang="en-US" sz="2000" dirty="0" smtClean="0">
                <a:latin typeface="Arial" pitchFamily="34" charset="0"/>
                <a:cs typeface="Arial" pitchFamily="34" charset="0"/>
              </a:rPr>
              <a:t>A Universal </a:t>
            </a:r>
            <a:r>
              <a:rPr lang="en-US" sz="2000" dirty="0">
                <a:latin typeface="Arial" pitchFamily="34" charset="0"/>
                <a:cs typeface="Arial" pitchFamily="34" charset="0"/>
              </a:rPr>
              <a:t>Turing </a:t>
            </a:r>
            <a:r>
              <a:rPr lang="en-US" sz="2000" dirty="0" smtClean="0">
                <a:latin typeface="Arial" pitchFamily="34" charset="0"/>
                <a:cs typeface="Arial" pitchFamily="34" charset="0"/>
              </a:rPr>
              <a:t>Machine </a:t>
            </a:r>
            <a:r>
              <a:rPr lang="en-US" sz="2000" dirty="0">
                <a:latin typeface="Arial" pitchFamily="34" charset="0"/>
                <a:cs typeface="Arial" pitchFamily="34" charset="0"/>
              </a:rPr>
              <a:t>is capable, </a:t>
            </a:r>
            <a:r>
              <a:rPr lang="en-US" sz="2000" dirty="0" smtClean="0">
                <a:latin typeface="Arial" pitchFamily="34" charset="0"/>
                <a:cs typeface="Arial" pitchFamily="34" charset="0"/>
              </a:rPr>
              <a:t>in </a:t>
            </a:r>
            <a:r>
              <a:rPr lang="en-US" sz="2000" dirty="0">
                <a:latin typeface="Arial" pitchFamily="34" charset="0"/>
                <a:cs typeface="Arial" pitchFamily="34" charset="0"/>
              </a:rPr>
              <a:t>principle, </a:t>
            </a:r>
            <a:endParaRPr lang="en-US" sz="2000" dirty="0" smtClean="0">
              <a:latin typeface="Arial" pitchFamily="34" charset="0"/>
              <a:cs typeface="Arial" pitchFamily="34" charset="0"/>
            </a:endParaRPr>
          </a:p>
          <a:p>
            <a:pPr algn="ctr">
              <a:lnSpc>
                <a:spcPct val="150000"/>
              </a:lnSpc>
            </a:pPr>
            <a:r>
              <a:rPr lang="en-US" sz="2000" dirty="0" smtClean="0">
                <a:latin typeface="Arial" pitchFamily="34" charset="0"/>
                <a:cs typeface="Arial" pitchFamily="34" charset="0"/>
              </a:rPr>
              <a:t>of </a:t>
            </a:r>
            <a:r>
              <a:rPr lang="en-US" sz="2000" dirty="0">
                <a:latin typeface="Arial" pitchFamily="34" charset="0"/>
                <a:cs typeface="Arial" pitchFamily="34" charset="0"/>
              </a:rPr>
              <a:t>computing any computable function whatsoever.</a:t>
            </a:r>
            <a:endParaRPr lang="pt-PT" sz="2000" dirty="0">
              <a:latin typeface="Arial" pitchFamily="34" charset="0"/>
              <a:cs typeface="Arial" pitchFamily="34" charset="0"/>
            </a:endParaRPr>
          </a:p>
        </p:txBody>
      </p:sp>
    </p:spTree>
    <p:extLst>
      <p:ext uri="{BB962C8B-B14F-4D97-AF65-F5344CB8AC3E}">
        <p14:creationId xmlns:p14="http://schemas.microsoft.com/office/powerpoint/2010/main" val="448221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268760"/>
            <a:ext cx="8496944" cy="1800493"/>
          </a:xfrm>
          <a:prstGeom prst="rect">
            <a:avLst/>
          </a:prstGeom>
          <a:noFill/>
        </p:spPr>
        <p:txBody>
          <a:bodyPr wrap="square" rtlCol="0">
            <a:spAutoFit/>
          </a:bodyPr>
          <a:lstStyle/>
          <a:p>
            <a:pPr algn="just">
              <a:lnSpc>
                <a:spcPct val="150000"/>
              </a:lnSpc>
            </a:pPr>
            <a:r>
              <a:rPr lang="pt-PT" sz="2000" b="1" dirty="0" smtClean="0">
                <a:latin typeface="Arial" pitchFamily="34" charset="0"/>
                <a:cs typeface="Arial" pitchFamily="34" charset="0"/>
              </a:rPr>
              <a:t>Functionalism:</a:t>
            </a:r>
            <a:r>
              <a:rPr lang="pt-PT" dirty="0" smtClean="0">
                <a:latin typeface="Arial" pitchFamily="34" charset="0"/>
                <a:cs typeface="Arial" pitchFamily="34" charset="0"/>
              </a:rPr>
              <a:t>  If every mental state corresponds to a physically instantiated </a:t>
            </a:r>
          </a:p>
          <a:p>
            <a:pPr algn="just">
              <a:lnSpc>
                <a:spcPct val="150000"/>
              </a:lnSpc>
            </a:pPr>
            <a:r>
              <a:rPr lang="pt-PT" dirty="0">
                <a:latin typeface="Arial" pitchFamily="34" charset="0"/>
                <a:cs typeface="Arial" pitchFamily="34" charset="0"/>
              </a:rPr>
              <a:t>c</a:t>
            </a:r>
            <a:r>
              <a:rPr lang="pt-PT" dirty="0" smtClean="0">
                <a:latin typeface="Arial" pitchFamily="34" charset="0"/>
                <a:cs typeface="Arial" pitchFamily="34" charset="0"/>
              </a:rPr>
              <a:t>omputational state, then any physical system that sustains the same functional organization and behavioural output can be said to realize the same mental state, </a:t>
            </a:r>
          </a:p>
          <a:p>
            <a:pPr algn="just">
              <a:lnSpc>
                <a:spcPct val="150000"/>
              </a:lnSpc>
            </a:pPr>
            <a:r>
              <a:rPr lang="pt-PT" dirty="0" smtClean="0">
                <a:latin typeface="Arial" pitchFamily="34" charset="0"/>
                <a:cs typeface="Arial" pitchFamily="34" charset="0"/>
              </a:rPr>
              <a:t>regardless of its material substrate (multiple realizability). </a:t>
            </a:r>
            <a:endParaRPr lang="pt-PT" dirty="0">
              <a:latin typeface="Arial" pitchFamily="34" charset="0"/>
              <a:cs typeface="Arial" pitchFamily="34" charset="0"/>
            </a:endParaRPr>
          </a:p>
        </p:txBody>
      </p:sp>
      <p:sp>
        <p:nvSpPr>
          <p:cNvPr id="7" name="TextBox 6"/>
          <p:cNvSpPr txBox="1"/>
          <p:nvPr/>
        </p:nvSpPr>
        <p:spPr>
          <a:xfrm>
            <a:off x="637037" y="3356992"/>
            <a:ext cx="7416824" cy="923330"/>
          </a:xfrm>
          <a:prstGeom prst="rect">
            <a:avLst/>
          </a:prstGeom>
          <a:noFill/>
        </p:spPr>
        <p:txBody>
          <a:bodyPr wrap="square" rtlCol="0">
            <a:spAutoFit/>
          </a:bodyPr>
          <a:lstStyle/>
          <a:p>
            <a:pPr marL="285750" indent="-285750" algn="just">
              <a:lnSpc>
                <a:spcPct val="150000"/>
              </a:lnSpc>
              <a:buFont typeface="Arial" pitchFamily="34" charset="0"/>
              <a:buChar char="•"/>
            </a:pPr>
            <a:r>
              <a:rPr lang="pt-PT" dirty="0" smtClean="0">
                <a:latin typeface="Arial" pitchFamily="34" charset="0"/>
                <a:cs typeface="Arial" pitchFamily="34" charset="0"/>
              </a:rPr>
              <a:t>Cognitive psychology is irreducible to lower level sciences such as biology or neurophysiology.</a:t>
            </a:r>
          </a:p>
        </p:txBody>
      </p:sp>
      <p:sp>
        <p:nvSpPr>
          <p:cNvPr id="8" name="TextBox 7"/>
          <p:cNvSpPr txBox="1"/>
          <p:nvPr/>
        </p:nvSpPr>
        <p:spPr>
          <a:xfrm>
            <a:off x="611560" y="4437112"/>
            <a:ext cx="7704856" cy="1754326"/>
          </a:xfrm>
          <a:prstGeom prst="rect">
            <a:avLst/>
          </a:prstGeom>
          <a:noFill/>
        </p:spPr>
        <p:txBody>
          <a:bodyPr wrap="square" rtlCol="0">
            <a:spAutoFit/>
          </a:bodyPr>
          <a:lstStyle/>
          <a:p>
            <a:pPr marL="285750" indent="-285750" algn="just">
              <a:lnSpc>
                <a:spcPct val="150000"/>
              </a:lnSpc>
              <a:buFont typeface="Arial" pitchFamily="34" charset="0"/>
              <a:buChar char="•"/>
            </a:pPr>
            <a:r>
              <a:rPr lang="pt-PT" dirty="0" smtClean="0">
                <a:latin typeface="Arial" pitchFamily="34" charset="0"/>
                <a:cs typeface="Arial" pitchFamily="34" charset="0"/>
              </a:rPr>
              <a:t>Folk psychology (commonsense conception of cognitive activity, grounded on propositional attitudes such as “I believe/hope/desire that </a:t>
            </a:r>
            <a:r>
              <a:rPr lang="pt-PT" i="1" dirty="0" smtClean="0">
                <a:latin typeface="Arial" pitchFamily="34" charset="0"/>
                <a:cs typeface="Arial" pitchFamily="34" charset="0"/>
              </a:rPr>
              <a:t>p</a:t>
            </a:r>
            <a:r>
              <a:rPr lang="pt-PT" dirty="0" smtClean="0">
                <a:latin typeface="Arial" pitchFamily="34" charset="0"/>
                <a:cs typeface="Arial" pitchFamily="34" charset="0"/>
              </a:rPr>
              <a:t>”) is an approximately accurate depiction of the abstract function that characterizes all human cognitive activity. </a:t>
            </a:r>
            <a:endParaRPr lang="pt-PT" dirty="0">
              <a:latin typeface="Arial" pitchFamily="34" charset="0"/>
              <a:cs typeface="Arial" pitchFamily="34" charset="0"/>
            </a:endParaRPr>
          </a:p>
        </p:txBody>
      </p:sp>
    </p:spTree>
    <p:extLst>
      <p:ext uri="{BB962C8B-B14F-4D97-AF65-F5344CB8AC3E}">
        <p14:creationId xmlns:p14="http://schemas.microsoft.com/office/powerpoint/2010/main" val="313248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628800"/>
            <a:ext cx="7020272" cy="2400657"/>
          </a:xfrm>
          <a:prstGeom prst="rect">
            <a:avLst/>
          </a:prstGeom>
          <a:noFill/>
        </p:spPr>
        <p:txBody>
          <a:bodyPr wrap="square" rtlCol="0">
            <a:spAutoFit/>
          </a:bodyPr>
          <a:lstStyle/>
          <a:p>
            <a:pPr algn="just">
              <a:lnSpc>
                <a:spcPct val="150000"/>
              </a:lnSpc>
            </a:pPr>
            <a:r>
              <a:rPr lang="en-US" sz="2000" b="1" dirty="0" smtClean="0">
                <a:latin typeface="Arial" pitchFamily="34" charset="0"/>
                <a:cs typeface="Arial" pitchFamily="34" charset="0"/>
              </a:rPr>
              <a:t>The goal of “classical” Artificial Intelligence and Cognitive Psychology: </a:t>
            </a:r>
            <a:r>
              <a:rPr lang="en-US" sz="2000" dirty="0">
                <a:latin typeface="Arial" pitchFamily="34" charset="0"/>
                <a:cs typeface="Arial" pitchFamily="34" charset="0"/>
              </a:rPr>
              <a:t>‘find/write the program that, when run on a universal computer, will recreate the same input-output profile that characterizes a normal human.’ </a:t>
            </a:r>
            <a:r>
              <a:rPr lang="en-US" sz="2000" dirty="0" smtClean="0">
                <a:latin typeface="Arial" pitchFamily="34" charset="0"/>
                <a:cs typeface="Arial" pitchFamily="34" charset="0"/>
              </a:rPr>
              <a:t>(Churchland, 2006)</a:t>
            </a:r>
            <a:endParaRPr lang="pt-PT" sz="2000" dirty="0">
              <a:latin typeface="Arial" pitchFamily="34" charset="0"/>
              <a:cs typeface="Arial" pitchFamily="34" charset="0"/>
            </a:endParaRPr>
          </a:p>
        </p:txBody>
      </p:sp>
      <p:sp>
        <p:nvSpPr>
          <p:cNvPr id="5" name="TextBox 4"/>
          <p:cNvSpPr txBox="1"/>
          <p:nvPr/>
        </p:nvSpPr>
        <p:spPr>
          <a:xfrm>
            <a:off x="2676465" y="4577191"/>
            <a:ext cx="4338736" cy="461665"/>
          </a:xfrm>
          <a:prstGeom prst="rect">
            <a:avLst/>
          </a:prstGeom>
          <a:noFill/>
        </p:spPr>
        <p:txBody>
          <a:bodyPr wrap="square" rtlCol="0">
            <a:spAutoFit/>
          </a:bodyPr>
          <a:lstStyle/>
          <a:p>
            <a:r>
              <a:rPr lang="pt-PT" sz="2400" dirty="0" smtClean="0">
                <a:latin typeface="Arial" pitchFamily="34" charset="0"/>
                <a:cs typeface="Arial" pitchFamily="34" charset="0"/>
              </a:rPr>
              <a:t>Cognitive “Platonic Function”</a:t>
            </a:r>
            <a:endParaRPr lang="pt-PT" sz="2400" dirty="0">
              <a:latin typeface="Arial" pitchFamily="34" charset="0"/>
              <a:cs typeface="Arial" pitchFamily="34" charset="0"/>
            </a:endParaRPr>
          </a:p>
        </p:txBody>
      </p:sp>
    </p:spTree>
    <p:extLst>
      <p:ext uri="{BB962C8B-B14F-4D97-AF65-F5344CB8AC3E}">
        <p14:creationId xmlns:p14="http://schemas.microsoft.com/office/powerpoint/2010/main" val="273590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6426" y="1162268"/>
            <a:ext cx="5688632" cy="461665"/>
          </a:xfrm>
          <a:prstGeom prst="rect">
            <a:avLst/>
          </a:prstGeom>
          <a:noFill/>
        </p:spPr>
        <p:txBody>
          <a:bodyPr wrap="square" rtlCol="0">
            <a:spAutoFit/>
          </a:bodyPr>
          <a:lstStyle/>
          <a:p>
            <a:pPr algn="ctr"/>
            <a:r>
              <a:rPr lang="pt-PT" sz="2400" b="1" dirty="0" smtClean="0">
                <a:latin typeface="Arial" pitchFamily="34" charset="0"/>
                <a:cs typeface="Arial" pitchFamily="34" charset="0"/>
              </a:rPr>
              <a:t>The Connectionist Approach</a:t>
            </a:r>
            <a:endParaRPr lang="pt-PT" sz="2400" b="1" dirty="0">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060848"/>
            <a:ext cx="2014401" cy="280831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2041578"/>
            <a:ext cx="1961092" cy="2793734"/>
          </a:xfrm>
          <a:prstGeom prst="rect">
            <a:avLst/>
          </a:prstGeom>
        </p:spPr>
      </p:pic>
      <p:sp>
        <p:nvSpPr>
          <p:cNvPr id="7" name="TextBox 6"/>
          <p:cNvSpPr txBox="1"/>
          <p:nvPr/>
        </p:nvSpPr>
        <p:spPr>
          <a:xfrm>
            <a:off x="1142917" y="5157192"/>
            <a:ext cx="3672408" cy="369332"/>
          </a:xfrm>
          <a:prstGeom prst="rect">
            <a:avLst/>
          </a:prstGeom>
          <a:noFill/>
        </p:spPr>
        <p:txBody>
          <a:bodyPr wrap="square" rtlCol="0">
            <a:spAutoFit/>
          </a:bodyPr>
          <a:lstStyle/>
          <a:p>
            <a:r>
              <a:rPr lang="pt-PT" dirty="0" smtClean="0">
                <a:latin typeface="Arial" pitchFamily="34" charset="0"/>
                <a:cs typeface="Arial" pitchFamily="34" charset="0"/>
              </a:rPr>
              <a:t>Warren McCulloch (1898-1969)</a:t>
            </a:r>
            <a:endParaRPr lang="pt-PT" dirty="0">
              <a:latin typeface="Arial" pitchFamily="34" charset="0"/>
              <a:cs typeface="Arial" pitchFamily="34" charset="0"/>
            </a:endParaRPr>
          </a:p>
        </p:txBody>
      </p:sp>
      <p:sp>
        <p:nvSpPr>
          <p:cNvPr id="8" name="TextBox 7"/>
          <p:cNvSpPr txBox="1"/>
          <p:nvPr/>
        </p:nvSpPr>
        <p:spPr>
          <a:xfrm>
            <a:off x="5364089" y="5157192"/>
            <a:ext cx="2808312" cy="369332"/>
          </a:xfrm>
          <a:prstGeom prst="rect">
            <a:avLst/>
          </a:prstGeom>
          <a:noFill/>
        </p:spPr>
        <p:txBody>
          <a:bodyPr wrap="square" rtlCol="0">
            <a:spAutoFit/>
          </a:bodyPr>
          <a:lstStyle/>
          <a:p>
            <a:r>
              <a:rPr lang="pt-PT" dirty="0" smtClean="0">
                <a:latin typeface="Arial" pitchFamily="34" charset="0"/>
                <a:cs typeface="Arial" pitchFamily="34" charset="0"/>
              </a:rPr>
              <a:t>Walter Pitts (1923-1969)</a:t>
            </a:r>
            <a:endParaRPr lang="pt-PT" dirty="0">
              <a:latin typeface="Arial" pitchFamily="34" charset="0"/>
              <a:cs typeface="Arial" pitchFamily="34" charset="0"/>
            </a:endParaRPr>
          </a:p>
        </p:txBody>
      </p:sp>
    </p:spTree>
    <p:extLst>
      <p:ext uri="{BB962C8B-B14F-4D97-AF65-F5344CB8AC3E}">
        <p14:creationId xmlns:p14="http://schemas.microsoft.com/office/powerpoint/2010/main" val="2072650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233" y="2060848"/>
            <a:ext cx="4032448" cy="33072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442" y="2060848"/>
            <a:ext cx="4308948" cy="3307233"/>
          </a:xfrm>
          <a:prstGeom prst="rect">
            <a:avLst/>
          </a:prstGeom>
        </p:spPr>
      </p:pic>
      <p:sp>
        <p:nvSpPr>
          <p:cNvPr id="8" name="TextBox 7"/>
          <p:cNvSpPr txBox="1"/>
          <p:nvPr/>
        </p:nvSpPr>
        <p:spPr>
          <a:xfrm>
            <a:off x="1925311" y="1196752"/>
            <a:ext cx="5616624" cy="400110"/>
          </a:xfrm>
          <a:prstGeom prst="rect">
            <a:avLst/>
          </a:prstGeom>
          <a:noFill/>
        </p:spPr>
        <p:txBody>
          <a:bodyPr wrap="square" rtlCol="0">
            <a:spAutoFit/>
          </a:bodyPr>
          <a:lstStyle/>
          <a:p>
            <a:pPr algn="ctr"/>
            <a:r>
              <a:rPr lang="pt-PT" sz="2000" dirty="0" smtClean="0">
                <a:latin typeface="Arial" pitchFamily="34" charset="0"/>
                <a:cs typeface="Arial" pitchFamily="34" charset="0"/>
              </a:rPr>
              <a:t>The neuron as the basic computational element</a:t>
            </a:r>
            <a:endParaRPr lang="pt-PT" sz="2000" dirty="0">
              <a:latin typeface="Arial" pitchFamily="34" charset="0"/>
              <a:cs typeface="Arial" pitchFamily="34" charset="0"/>
            </a:endParaRPr>
          </a:p>
        </p:txBody>
      </p:sp>
      <p:sp>
        <p:nvSpPr>
          <p:cNvPr id="9" name="TextBox 8"/>
          <p:cNvSpPr txBox="1"/>
          <p:nvPr/>
        </p:nvSpPr>
        <p:spPr>
          <a:xfrm>
            <a:off x="1331640" y="5620598"/>
            <a:ext cx="2448272" cy="369332"/>
          </a:xfrm>
          <a:prstGeom prst="rect">
            <a:avLst/>
          </a:prstGeom>
          <a:noFill/>
        </p:spPr>
        <p:txBody>
          <a:bodyPr wrap="square" rtlCol="0">
            <a:spAutoFit/>
          </a:bodyPr>
          <a:lstStyle/>
          <a:p>
            <a:pPr algn="ctr"/>
            <a:r>
              <a:rPr lang="pt-PT" dirty="0" smtClean="0">
                <a:latin typeface="Arial" pitchFamily="34" charset="0"/>
                <a:cs typeface="Arial" pitchFamily="34" charset="0"/>
              </a:rPr>
              <a:t>Biological neuron</a:t>
            </a:r>
            <a:endParaRPr lang="pt-PT" dirty="0">
              <a:latin typeface="Arial" pitchFamily="34" charset="0"/>
              <a:cs typeface="Arial" pitchFamily="34" charset="0"/>
            </a:endParaRPr>
          </a:p>
        </p:txBody>
      </p:sp>
      <p:sp>
        <p:nvSpPr>
          <p:cNvPr id="10" name="TextBox 9"/>
          <p:cNvSpPr txBox="1"/>
          <p:nvPr/>
        </p:nvSpPr>
        <p:spPr>
          <a:xfrm>
            <a:off x="5607980" y="5620598"/>
            <a:ext cx="2393871" cy="369332"/>
          </a:xfrm>
          <a:prstGeom prst="rect">
            <a:avLst/>
          </a:prstGeom>
          <a:noFill/>
        </p:spPr>
        <p:txBody>
          <a:bodyPr wrap="square" rtlCol="0">
            <a:spAutoFit/>
          </a:bodyPr>
          <a:lstStyle/>
          <a:p>
            <a:pPr algn="ctr"/>
            <a:r>
              <a:rPr lang="pt-PT" dirty="0" smtClean="0">
                <a:latin typeface="Arial" pitchFamily="34" charset="0"/>
                <a:cs typeface="Arial" pitchFamily="34" charset="0"/>
              </a:rPr>
              <a:t>Artificial neuron</a:t>
            </a:r>
            <a:endParaRPr lang="pt-PT" dirty="0">
              <a:latin typeface="Arial" pitchFamily="34" charset="0"/>
              <a:cs typeface="Arial" pitchFamily="34" charset="0"/>
            </a:endParaRPr>
          </a:p>
        </p:txBody>
      </p:sp>
    </p:spTree>
    <p:extLst>
      <p:ext uri="{BB962C8B-B14F-4D97-AF65-F5344CB8AC3E}">
        <p14:creationId xmlns:p14="http://schemas.microsoft.com/office/powerpoint/2010/main" val="3970133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678" y="1268760"/>
            <a:ext cx="7740352" cy="4483977"/>
          </a:xfrm>
          <a:prstGeom prst="rect">
            <a:avLst/>
          </a:prstGeom>
        </p:spPr>
      </p:pic>
      <p:sp>
        <p:nvSpPr>
          <p:cNvPr id="5" name="TextBox 4"/>
          <p:cNvSpPr txBox="1"/>
          <p:nvPr/>
        </p:nvSpPr>
        <p:spPr>
          <a:xfrm>
            <a:off x="2051720" y="5949280"/>
            <a:ext cx="5472608" cy="646331"/>
          </a:xfrm>
          <a:prstGeom prst="rect">
            <a:avLst/>
          </a:prstGeom>
          <a:noFill/>
        </p:spPr>
        <p:txBody>
          <a:bodyPr wrap="square" rtlCol="0">
            <a:spAutoFit/>
          </a:bodyPr>
          <a:lstStyle/>
          <a:p>
            <a:pPr algn="ctr"/>
            <a:r>
              <a:rPr lang="pt-PT" dirty="0" smtClean="0">
                <a:latin typeface="Arial" pitchFamily="34" charset="0"/>
                <a:cs typeface="Arial" pitchFamily="34" charset="0"/>
              </a:rPr>
              <a:t>Parallel Distributed Processing</a:t>
            </a:r>
          </a:p>
          <a:p>
            <a:pPr algn="ctr"/>
            <a:r>
              <a:rPr lang="pt-PT" dirty="0" smtClean="0">
                <a:latin typeface="Arial" pitchFamily="34" charset="0"/>
                <a:cs typeface="Arial" pitchFamily="34" charset="0"/>
              </a:rPr>
              <a:t>A basic three-layered neural network</a:t>
            </a:r>
            <a:endParaRPr lang="pt-PT" dirty="0">
              <a:latin typeface="Arial" pitchFamily="34" charset="0"/>
              <a:cs typeface="Arial" pitchFamily="34" charset="0"/>
            </a:endParaRPr>
          </a:p>
        </p:txBody>
      </p:sp>
    </p:spTree>
    <p:extLst>
      <p:ext uri="{BB962C8B-B14F-4D97-AF65-F5344CB8AC3E}">
        <p14:creationId xmlns:p14="http://schemas.microsoft.com/office/powerpoint/2010/main" val="36223346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1198</TotalTime>
  <Words>979</Words>
  <Application>Microsoft Office PowerPoint</Application>
  <PresentationFormat>On-screen Show (4:3)</PresentationFormat>
  <Paragraphs>53</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dc:creator>
  <cp:lastModifiedBy>Daniel</cp:lastModifiedBy>
  <cp:revision>36</cp:revision>
  <dcterms:created xsi:type="dcterms:W3CDTF">2011-11-09T17:18:43Z</dcterms:created>
  <dcterms:modified xsi:type="dcterms:W3CDTF">2011-11-10T23:51:34Z</dcterms:modified>
</cp:coreProperties>
</file>